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8D20D-D267-4BCF-A53E-BB7DC2C3C9A3}" v="20" dt="2024-12-26T23:37:5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A910-463C-4952-A0FA-5789C27A9DEA}" type="datetimeFigureOut">
              <a:rPr lang="fr-FR" smtClean="0"/>
              <a:t>05/01/2025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452ED-091D-4DDE-A950-618B3190CA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65E7-92A2-F8F3-A021-58C994EC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0390F-0FE8-463A-9C7A-D283085F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2E7-42C5-E521-AC01-F3C0286C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CA31-3CC8-3731-2441-58D67D8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973A-F044-C0EB-9230-DABA86FF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4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919-7594-FFF4-76CF-3414BBB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AB93F-9AD8-0E42-0C2C-5584AF0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968D-768D-2A43-DAE0-8C2ED41C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2EFA-4FF9-D176-FB27-83F0DA92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8F01-A6AA-A770-E3FC-6C89AADE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F3079-1BE3-4209-F797-148313C5E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05B97-B9BA-3F39-7439-C7A26B1F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B61E-6468-3DE5-5454-E8B32B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F25-AF67-63EF-6621-B307E0A6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6941-380A-6370-F1AF-8CDFA30D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23DB-C71A-D6BA-8DF3-75DB3B8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923D-A173-C8B3-DE82-EF8ECD41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E721-D505-4A6B-48DA-FD24266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1415-AE0A-268C-5EBC-4290EC0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915-D5B1-4ED9-F386-AB82505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193-09F1-8359-4268-B4A4A679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BD3D-686C-03B4-A0D5-D2051B5D5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3C07-3BCC-B97B-438F-EEE974F5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6544-F535-D730-DD84-9C35FC2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C1C0-4027-A3C9-E395-4CB64DB6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2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005E-9F31-8162-3E10-40177F5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A4AD-2DED-C57D-6C30-13DE1509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D32A-920D-F2AE-B16A-C1F1052E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760D-9D16-59D4-60F6-DA6DAE31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0F56-2785-EFC3-A725-0E3C28BA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858E-E5FA-E6BA-6189-B102480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2A-BE36-9856-7DEF-5F419E8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F31D-D5B1-C8DB-3F2A-B25C9B96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21868-DCB5-A517-0B2C-D23A7222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A1C1-6BC1-2DC7-5038-E7A5F822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1FE6-8406-1399-0622-59DF86E45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0B9D6-A43B-93A1-FE50-D1611F2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C271-7B50-519A-DBFB-34B63A9E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B4-5490-A608-9AF0-13F1C72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1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095-A3BB-7EE5-05AF-2A89546F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AF3D-34BF-7DD3-DB82-CC1D6E6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380D9-671E-40F7-3100-A5FE2CD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F014-7EC6-D6CE-BDDC-EDC27E32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8BDCD-AEC6-1CAA-A0B2-ECE50594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51E5-C183-ADF4-1F77-A09CBD2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4CBE-1293-583E-C13C-8C17DC76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6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5D54-A7D3-4732-D0FE-F0E87E04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730D-AC85-F502-9E50-28EDB845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9D36-424F-8BAA-9D53-C448BEE3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E7BF-492E-F8F5-DF2C-162A890E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30421-A4DB-51FF-CE4F-B3726F9A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CD3EB-3C65-1A38-199F-66A893E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5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915-009A-7860-146A-8015FCA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026D-9356-C7D9-DED8-236268FBE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6B9D-0F69-5983-89B5-A91CF3D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19098-8BA7-D9A5-9C83-B29B52B5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2C2F-8D76-2DFF-D7F9-A1080E46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8AA6-27E6-A27E-7930-41D1D239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000">
              <a:schemeClr val="accent1">
                <a:lumMod val="89000"/>
              </a:schemeClr>
            </a:gs>
            <a:gs pos="26000">
              <a:schemeClr val="accent1">
                <a:lumMod val="75000"/>
              </a:schemeClr>
            </a:gs>
            <a:gs pos="77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8BE16-5A37-F677-C038-8FCCE42E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D0861-DF6D-D5AF-724D-DD240635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46A4-5A0F-CA8F-15A4-499C0A941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F7DA-F1DE-E954-A75A-50ADB1CB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0CC-F747-02E2-65D2-F1C66AFE6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how-is-data-intensive-research-changing-scienc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orldbank.org/v2/country/XXX/indicator/XX.XXX.XXX.XX?date=XXXX:XXXX&amp;format=json" TargetMode="External"/><Relationship Id="rId2" Type="http://schemas.openxmlformats.org/officeDocument/2006/relationships/hyperlink" Target="https://www.ircc.canada.ca/opendata-donneesouvertes/data/ODP-PR-Citz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?format=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C06D-FC35-FA10-59BC-BB37A063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72" y="1122363"/>
            <a:ext cx="5366327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ROJECT 3</a:t>
            </a:r>
            <a:b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Group4</a:t>
            </a:r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52EC-C15E-7363-3A5D-7D9894CB5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836" y="3429000"/>
            <a:ext cx="7001164" cy="1655762"/>
          </a:xfrm>
        </p:spPr>
        <p:txBody>
          <a:bodyPr>
            <a:normAutofit fontScale="92500"/>
          </a:bodyPr>
          <a:lstStyle/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countries' macroeconomic indicators affect Immigration to Canada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270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4B67-79AE-01BE-2F7C-BF12D4A5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F6D-2F53-393A-FB9B-380D21F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32C2-87DB-46FF-CB9D-6EA4D7A1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race </a:t>
            </a:r>
            <a:r>
              <a:rPr lang="en-US" dirty="0" err="1"/>
              <a:t>bar_chart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Library : </a:t>
            </a:r>
            <a:r>
              <a:rPr lang="en-US" dirty="0" err="1"/>
              <a:t>bar_chart_race</a:t>
            </a:r>
            <a:r>
              <a:rPr lang="en-US" dirty="0"/>
              <a:t> (pip install </a:t>
            </a:r>
            <a:r>
              <a:rPr lang="en-US" dirty="0" err="1"/>
              <a:t>bar_chart_race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: https://github.com/dexplo/bar_chart_race</a:t>
            </a:r>
          </a:p>
          <a:p>
            <a:pPr lvl="1"/>
            <a:r>
              <a:rPr lang="en-US" dirty="0"/>
              <a:t>documentation : https://www.dexplo.org/bar_chart_race/tutorial/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56EC-717F-8BBF-2D8D-76D2AEA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95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07D8-6028-DF81-88FD-90B7E413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B8C1-AD5C-3B5B-D78E-47F98735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7B942-4CB5-7921-2570-B46193AB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Picture 9" descr="A graph showing the number of immigration&#10;&#10;Description automatically generated">
            <a:extLst>
              <a:ext uri="{FF2B5EF4-FFF2-40B4-BE49-F238E27FC236}">
                <a16:creationId xmlns:a16="http://schemas.microsoft.com/office/drawing/2014/main" id="{866E3078-C721-C565-6445-A017DDAA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750"/>
            <a:ext cx="101822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A110-02F0-5F9B-21C7-E6535E3B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OBJECTIVE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D24-B485-BE2E-4877-294FA36B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a country’s macroeconomic indicators affects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visualize and explore different country macroeconomic indicators and assess whether or not it is a good indicator for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analyze how macro economic indicators impact immigration rates to Canada from different countries.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identify trends and correlations between economic strength (measured by GDP) and immigration flows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present insights visually and dynamically for better interpretation and decision-making.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92B5-DDEC-7C61-8DCE-BFB67920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456-D8A4-C000-EA60-BA8A6C6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DATA COLLECTION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BC40-1C4B-2111-6E96-0F3E8A2C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Immigration data : </a:t>
            </a:r>
          </a:p>
          <a:p>
            <a:pPr marL="0" indent="0">
              <a:buNone/>
            </a:pPr>
            <a:r>
              <a:rPr lang="en-US" dirty="0"/>
              <a:t> source : Immigration, refugees and citizenship of Canada</a:t>
            </a:r>
          </a:p>
          <a:p>
            <a:pPr marL="0" indent="0">
              <a:buNone/>
            </a:pPr>
            <a:r>
              <a:rPr lang="en-US" dirty="0"/>
              <a:t>        type : CSV file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https://www.ircc.canada.ca/opendata-donneesouvertes/data/ODP-PR-Citz.csv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Macroeconomic data :</a:t>
            </a:r>
          </a:p>
          <a:p>
            <a:pPr marL="0" indent="0">
              <a:buNone/>
            </a:pPr>
            <a:r>
              <a:rPr lang="en-US" dirty="0"/>
              <a:t>source : World bank</a:t>
            </a:r>
          </a:p>
          <a:p>
            <a:pPr marL="0" indent="0">
              <a:buNone/>
            </a:pPr>
            <a:r>
              <a:rPr lang="en-US" dirty="0"/>
              <a:t>        type : API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https://api.worldbank.org/v2/country/XXX/indicator/XX.XXX.XXX.XX?date=XXXX:XXXX&amp;format=json</a:t>
            </a: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We need an intermediate data to link the country name (in immigration data) and country code (used by the API)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type : API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	Access : </a:t>
            </a:r>
            <a:r>
              <a:rPr lang="en-US" sz="1200" b="0" dirty="0">
                <a:effectLst/>
                <a:latin typeface="Consolas" panose="020B0609020204030204" pitchFamily="49" charset="0"/>
                <a:hlinkClick r:id="rId4"/>
              </a:rPr>
              <a:t>https://api.worldbank.org/v2/country?format=json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525D-F6A2-67DF-4F40-A77BA29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3F79-AF44-C72D-929E-F8DFBCAF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F0A8-5854-9326-5D39-E5D07F5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drop columns</a:t>
            </a:r>
          </a:p>
          <a:p>
            <a:r>
              <a:rPr lang="en-US" dirty="0"/>
              <a:t>data type conversion</a:t>
            </a:r>
          </a:p>
          <a:p>
            <a:r>
              <a:rPr lang="en-US" dirty="0"/>
              <a:t>replace empty values</a:t>
            </a:r>
          </a:p>
          <a:p>
            <a:r>
              <a:rPr lang="en-US" dirty="0"/>
              <a:t>replace NAN values</a:t>
            </a:r>
          </a:p>
          <a:p>
            <a:r>
              <a:rPr lang="en-US" dirty="0"/>
              <a:t>replace countries name : the names used in the 2 datasets do not match</a:t>
            </a:r>
          </a:p>
          <a:p>
            <a:pPr lvl="1"/>
            <a:r>
              <a:rPr lang="en-US" dirty="0"/>
              <a:t>identify the mismatch and manually create a mapping dictionary </a:t>
            </a:r>
          </a:p>
          <a:p>
            <a:pPr lvl="1"/>
            <a:r>
              <a:rPr lang="en-US" dirty="0"/>
              <a:t>replace 78 countries to be in line with World bank</a:t>
            </a:r>
          </a:p>
          <a:p>
            <a:r>
              <a:rPr lang="en-US" dirty="0"/>
              <a:t>rename columns</a:t>
            </a:r>
          </a:p>
          <a:p>
            <a:r>
              <a:rPr lang="en-US" dirty="0"/>
              <a:t>map months to get the numeric value (exp : mars : 3, </a:t>
            </a:r>
            <a:r>
              <a:rPr lang="en-US" dirty="0" err="1"/>
              <a:t>apr</a:t>
            </a:r>
            <a:r>
              <a:rPr lang="en-US" dirty="0"/>
              <a:t> : 4)</a:t>
            </a:r>
          </a:p>
          <a:p>
            <a:r>
              <a:rPr lang="en-US" dirty="0"/>
              <a:t>reset index</a:t>
            </a:r>
          </a:p>
          <a:p>
            <a:r>
              <a:rPr lang="en-US" dirty="0"/>
              <a:t>group by function to generate 2 </a:t>
            </a:r>
            <a:r>
              <a:rPr lang="en-US" dirty="0" err="1"/>
              <a:t>df</a:t>
            </a:r>
            <a:r>
              <a:rPr lang="en-US" dirty="0"/>
              <a:t> : immigration by country + immigration by country and by year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680C-B7B8-A3C3-967F-AC3FA51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3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E67A-6953-3CED-D73A-FBB6AE9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OUPUTS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9EE-5D0F-3B60-DA1B-33761ED0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csv : </a:t>
            </a:r>
            <a:r>
              <a:rPr lang="en-US" dirty="0" err="1"/>
              <a:t>immigrants_by_country_monthly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immigration statistics by country and by month from 2015 to 2024</a:t>
            </a:r>
          </a:p>
          <a:p>
            <a:pPr lvl="1"/>
            <a:r>
              <a:rPr lang="en-US" dirty="0"/>
              <a:t>(19,695 rows)</a:t>
            </a:r>
          </a:p>
          <a:p>
            <a:endParaRPr lang="en-US" dirty="0"/>
          </a:p>
          <a:p>
            <a:r>
              <a:rPr lang="en-US" dirty="0"/>
              <a:t> csv : </a:t>
            </a:r>
            <a:r>
              <a:rPr lang="en-US" dirty="0" err="1"/>
              <a:t>macro_economic_data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X selected indicators for each country and each year from 2015 to 2024</a:t>
            </a:r>
          </a:p>
          <a:p>
            <a:pPr lvl="1"/>
            <a:r>
              <a:rPr lang="en-US" dirty="0"/>
              <a:t>(38,557 rows)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Countries_list_UN_referential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Gives additional information (region, coordinates, capital) that can help to additional analysis</a:t>
            </a:r>
          </a:p>
          <a:p>
            <a:pPr lvl="1"/>
            <a:r>
              <a:rPr lang="en-US" dirty="0"/>
              <a:t>218 rows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8B34-C71C-82CB-81DA-3C02E3BE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6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4A9-2501-B3CF-A41C-37DA7A9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CREATION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C7B-F7E1-70F1-49C9-3B18AE1A0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098" cy="4351338"/>
          </a:xfrm>
        </p:spPr>
        <p:txBody>
          <a:bodyPr/>
          <a:lstStyle/>
          <a:p>
            <a:r>
              <a:rPr lang="en-US" dirty="0"/>
              <a:t>Type : </a:t>
            </a:r>
            <a:r>
              <a:rPr lang="en-US" dirty="0" err="1"/>
              <a:t>sqlite</a:t>
            </a:r>
            <a:endParaRPr lang="en-US" dirty="0"/>
          </a:p>
          <a:p>
            <a:r>
              <a:rPr lang="en-US" dirty="0"/>
              <a:t>Created by : </a:t>
            </a:r>
            <a:r>
              <a:rPr lang="en-US" dirty="0" err="1"/>
              <a:t>SQLAlechemy</a:t>
            </a:r>
            <a:endParaRPr lang="en-US" dirty="0"/>
          </a:p>
          <a:p>
            <a:r>
              <a:rPr lang="en-US" dirty="0"/>
              <a:t>Source : csv files</a:t>
            </a:r>
          </a:p>
          <a:p>
            <a:endParaRPr lang="en-US" dirty="0"/>
          </a:p>
          <a:p>
            <a:r>
              <a:rPr lang="en-US" dirty="0"/>
              <a:t>use of </a:t>
            </a:r>
            <a:r>
              <a:rPr lang="en-US" dirty="0" err="1"/>
              <a:t>declarative_base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Content : 3 tables (countries, immigration, microdata)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F009-EB46-E856-5970-783BB779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81DAC1-4355-698F-F09B-DDEB52A0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F9FF"/>
              </a:clrFrom>
              <a:clrTo>
                <a:srgbClr val="E2F9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67" y="1404938"/>
            <a:ext cx="6375933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D092-986F-9BD3-97FD-504E04B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FLASK API WITH JSON OUTPUT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047-8DA4-7677-49A1-50A92BB7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of “</a:t>
            </a:r>
            <a:r>
              <a:rPr lang="en-US" dirty="0" err="1"/>
              <a:t>automap_base</a:t>
            </a:r>
            <a:r>
              <a:rPr lang="en-US" dirty="0"/>
              <a:t>” method</a:t>
            </a:r>
          </a:p>
          <a:p>
            <a:endParaRPr lang="en-US" dirty="0"/>
          </a:p>
          <a:p>
            <a:r>
              <a:rPr lang="en-US" dirty="0"/>
              <a:t>create a server : http://127.0.0.1:5000 : </a:t>
            </a:r>
          </a:p>
          <a:p>
            <a:pPr lvl="1"/>
            <a:r>
              <a:rPr lang="en-US" dirty="0"/>
              <a:t>it describes the possibilities</a:t>
            </a:r>
          </a:p>
          <a:p>
            <a:endParaRPr lang="en-US" dirty="0"/>
          </a:p>
          <a:p>
            <a:r>
              <a:rPr lang="en-US" dirty="0"/>
              <a:t>create 6 routes to extract data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countries available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macro economic indicators available     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immigation_flow_per_year_between</a:t>
            </a:r>
            <a:r>
              <a:rPr lang="en-US" dirty="0"/>
              <a:t> 2015 and 2024      (</a:t>
            </a:r>
            <a:r>
              <a:rPr lang="en-US" dirty="0">
                <a:solidFill>
                  <a:srgbClr val="FF0000"/>
                </a:solidFill>
              </a:rPr>
              <a:t>filter the years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immigation_flow_per_country</a:t>
            </a:r>
            <a:r>
              <a:rPr lang="en-US" dirty="0"/>
              <a:t>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</a:t>
            </a:r>
            <a:r>
              <a:rPr lang="en-US" dirty="0"/>
              <a:t> for all countries and all indicators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immigration_statistics_per_country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filter with  the country code iso3 example : AGO for ANGLOA</a:t>
            </a:r>
            <a:r>
              <a:rPr lang="en-US" dirty="0"/>
              <a:t> )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F860-4FDA-A44D-B71C-E539A46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52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EB69-A6CF-3376-6F35-E0E2C85C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960-EFD1-C53F-E5DD-6AB44353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8DD0-0D63-DD75-A8C3-41DBADF08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2124" cy="4351338"/>
          </a:xfrm>
        </p:spPr>
        <p:txBody>
          <a:bodyPr>
            <a:normAutofit/>
          </a:bodyPr>
          <a:lstStyle/>
          <a:p>
            <a:r>
              <a:rPr lang="en-US" dirty="0"/>
              <a:t>Create a DF that collect the linear regression result for all indicators against (immigration flow / total population)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CFB3-D074-5DF2-4CEC-D0AACF4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B0138-9D00-646F-E60A-390A96F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28" y="1646238"/>
            <a:ext cx="72542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3AC7-7EC1-305B-C0BB-BF624B0A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1B1-5467-A860-1F8C-F6B79840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B04B-B22A-1D73-26F9-4D8B43D6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The data can be used to generate several visualizations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7326-AB55-E96D-E64B-73CB8BC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Picture 5" descr="A graph of immigration by country&#10;&#10;Description automatically generated">
            <a:extLst>
              <a:ext uri="{FF2B5EF4-FFF2-40B4-BE49-F238E27FC236}">
                <a16:creationId xmlns:a16="http://schemas.microsoft.com/office/drawing/2014/main" id="{C50E76B7-BC38-2EB6-F6BF-62D308E9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27" y="3042650"/>
            <a:ext cx="5331825" cy="3345913"/>
          </a:xfrm>
          <a:prstGeom prst="rect">
            <a:avLst/>
          </a:prstGeom>
        </p:spPr>
      </p:pic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ECDC0E-D324-F184-FE4D-F430FAC5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074865"/>
            <a:ext cx="5550028" cy="32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626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Courier New</vt:lpstr>
      <vt:lpstr>Roboto</vt:lpstr>
      <vt:lpstr>Wingdings</vt:lpstr>
      <vt:lpstr>Office Theme</vt:lpstr>
      <vt:lpstr>PROJECT 3 Group4 </vt:lpstr>
      <vt:lpstr>OBJECTIVE</vt:lpstr>
      <vt:lpstr>DATA COLLECTION</vt:lpstr>
      <vt:lpstr>DATA CLEANING AND TRANSFORMATION</vt:lpstr>
      <vt:lpstr>OUPUTS</vt:lpstr>
      <vt:lpstr>DATA BASE CREATION</vt:lpstr>
      <vt:lpstr>FLASK API WITH JSON OUTPUT</vt:lpstr>
      <vt:lpstr>ANALYSIS AND VISUALIZATION'S</vt:lpstr>
      <vt:lpstr>ANALYSIS AND VISUALIZATION'S</vt:lpstr>
      <vt:lpstr>ANALYSIS AND VISUALIZATION'S</vt:lpstr>
      <vt:lpstr>ANALYSIS AND VISUALIZATION'S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Nazim Bendjaballah</dc:creator>
  <cp:lastModifiedBy>Nazim Bendjaballah</cp:lastModifiedBy>
  <cp:revision>7</cp:revision>
  <dcterms:created xsi:type="dcterms:W3CDTF">2024-12-26T22:19:53Z</dcterms:created>
  <dcterms:modified xsi:type="dcterms:W3CDTF">2025-01-05T23:28:29Z</dcterms:modified>
</cp:coreProperties>
</file>